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5" r:id="rId2"/>
    <p:sldId id="356" r:id="rId3"/>
    <p:sldId id="320" r:id="rId4"/>
    <p:sldId id="321" r:id="rId5"/>
    <p:sldId id="322" r:id="rId6"/>
    <p:sldId id="323" r:id="rId7"/>
    <p:sldId id="326" r:id="rId8"/>
    <p:sldId id="324" r:id="rId9"/>
    <p:sldId id="327" r:id="rId10"/>
    <p:sldId id="358" r:id="rId11"/>
    <p:sldId id="361" r:id="rId12"/>
    <p:sldId id="335" r:id="rId13"/>
    <p:sldId id="359" r:id="rId14"/>
    <p:sldId id="362" r:id="rId15"/>
    <p:sldId id="363" r:id="rId16"/>
    <p:sldId id="364" r:id="rId17"/>
    <p:sldId id="336" r:id="rId18"/>
    <p:sldId id="334" r:id="rId19"/>
    <p:sldId id="340" r:id="rId20"/>
    <p:sldId id="339" r:id="rId21"/>
    <p:sldId id="338" r:id="rId22"/>
    <p:sldId id="337" r:id="rId23"/>
    <p:sldId id="348" r:id="rId24"/>
    <p:sldId id="341" r:id="rId25"/>
    <p:sldId id="325" r:id="rId26"/>
    <p:sldId id="342" r:id="rId27"/>
    <p:sldId id="343" r:id="rId28"/>
    <p:sldId id="344" r:id="rId29"/>
    <p:sldId id="330" r:id="rId30"/>
    <p:sldId id="333" r:id="rId31"/>
    <p:sldId id="328" r:id="rId32"/>
    <p:sldId id="332" r:id="rId33"/>
    <p:sldId id="350" r:id="rId34"/>
    <p:sldId id="357" r:id="rId35"/>
    <p:sldId id="352" r:id="rId36"/>
    <p:sldId id="346" r:id="rId37"/>
    <p:sldId id="345" r:id="rId38"/>
    <p:sldId id="349" r:id="rId39"/>
    <p:sldId id="351" r:id="rId40"/>
    <p:sldId id="353" r:id="rId41"/>
    <p:sldId id="355" r:id="rId42"/>
    <p:sldId id="354" r:id="rId43"/>
  </p:sldIdLst>
  <p:sldSz cx="12188825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Loughlin" initials="AL" lastIdx="1" clrIdx="0">
    <p:extLst>
      <p:ext uri="{19B8F6BF-5375-455C-9EA6-DF929625EA0E}">
        <p15:presenceInfo xmlns:p15="http://schemas.microsoft.com/office/powerpoint/2012/main" userId="Anthony Lough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300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downloads/#build-tools-for-visual-studio-2019" TargetMode="External"/><Relationship Id="rId2" Type="http://schemas.openxmlformats.org/officeDocument/2006/relationships/hyperlink" Target="https://www.rust-lang.org/learn/get-starte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crates.i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RUST: </a:t>
            </a:r>
            <a:br>
              <a:rPr lang="en-US" dirty="0"/>
            </a:br>
            <a:r>
              <a:rPr lang="en-US" sz="4000" dirty="0"/>
              <a:t>An Introduction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Written and presented by: </a:t>
            </a:r>
          </a:p>
          <a:p>
            <a:r>
              <a:rPr lang="it-IT" dirty="0"/>
              <a:t>Jeremy Stevens &amp; Anthony Loughlin</a:t>
            </a:r>
          </a:p>
        </p:txBody>
      </p:sp>
      <p:pic>
        <p:nvPicPr>
          <p:cNvPr id="1026" name="Picture 2" descr="Image result for rust logo">
            <a:extLst>
              <a:ext uri="{FF2B5EF4-FFF2-40B4-BE49-F238E27FC236}">
                <a16:creationId xmlns:a16="http://schemas.microsoft.com/office/drawing/2014/main" id="{3FC45011-99BC-40AE-B437-DDE0C6B8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44196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862F-A86D-44DE-9C1B-81A9A31D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Installation Process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6F5C753-641C-4371-B063-7EC6FDB6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424A-5609-45A5-8EEA-4C16E5261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05000"/>
            <a:ext cx="4727451" cy="3276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CA" dirty="0"/>
              <a:t>Go to </a:t>
            </a:r>
            <a:r>
              <a:rPr lang="en-CA" dirty="0">
                <a:hlinkClick r:id="rId2"/>
              </a:rPr>
              <a:t>https://www.rust-lang.org/learn/get-started</a:t>
            </a:r>
            <a:endParaRPr lang="en-CA" dirty="0"/>
          </a:p>
          <a:p>
            <a:r>
              <a:rPr lang="en-CA" dirty="0"/>
              <a:t>Follow the steps necessary for your computer’s OS</a:t>
            </a:r>
          </a:p>
          <a:p>
            <a:r>
              <a:rPr lang="en-CA" dirty="0"/>
              <a:t>If not already installed, we also need to download visual studio build tools</a:t>
            </a:r>
          </a:p>
          <a:p>
            <a:pPr lvl="1"/>
            <a:r>
              <a:rPr lang="en-CA" dirty="0"/>
              <a:t>Specifically we want the c/</a:t>
            </a:r>
            <a:r>
              <a:rPr lang="en-CA" dirty="0" err="1"/>
              <a:t>c++</a:t>
            </a:r>
            <a:r>
              <a:rPr lang="en-CA" dirty="0"/>
              <a:t> build tools you can find them there</a:t>
            </a:r>
          </a:p>
          <a:p>
            <a:pPr lvl="1"/>
            <a:r>
              <a:rPr lang="en-CA" dirty="0"/>
              <a:t>You can get them here </a:t>
            </a:r>
            <a:r>
              <a:rPr lang="en-CA" dirty="0">
                <a:hlinkClick r:id="rId3"/>
              </a:rPr>
              <a:t>https://visualstudio.microsoft.com/downloads/#build-tools-for-visual-studio-2019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BE56730-7A4A-4348-9C95-CF225B34C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7174-DC13-4EA5-9944-3890F7C5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44" y="1905000"/>
            <a:ext cx="420076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8A69B6-E6F5-4BAD-9201-330759D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Versioning console commands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631D33-84C3-40D3-8ED5-94F3CA4DD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 check version:</a:t>
            </a:r>
          </a:p>
          <a:p>
            <a:r>
              <a:rPr lang="en-CA" dirty="0"/>
              <a:t>To check for updates:</a:t>
            </a:r>
          </a:p>
          <a:p>
            <a:r>
              <a:rPr lang="en-CA" dirty="0"/>
              <a:t>To check compiler version:</a:t>
            </a:r>
          </a:p>
          <a:p>
            <a:r>
              <a:rPr lang="en-CA" dirty="0"/>
              <a:t>To check cargo version: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2C5073-D4AC-4EFB-89B1-8C2213D3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981200"/>
            <a:ext cx="21336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98F08-D14B-4DAB-B316-44D40E0F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2514600"/>
            <a:ext cx="1752600" cy="331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D2882-03F9-4F4D-AAF1-01AAE0708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3070786"/>
            <a:ext cx="1796673" cy="301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159D78-EC1B-4F5C-B2BF-FE3CD1CF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286" y="3657600"/>
            <a:ext cx="2093463" cy="2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7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7D3A1C-B534-4BFF-974B-75072372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743200"/>
            <a:ext cx="9144001" cy="1371600"/>
          </a:xfrm>
        </p:spPr>
        <p:txBody>
          <a:bodyPr/>
          <a:lstStyle/>
          <a:p>
            <a:pPr algn="ctr"/>
            <a:r>
              <a:rPr lang="en-CA" dirty="0"/>
              <a:t>Let’s set up our VS Code before we begin!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F2C5-C78C-4B8A-A8B0-490F0B57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Useful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92FB-1F95-4D9B-AB14-91918771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Before we get started we recommend getting the following extensions:</a:t>
            </a:r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1DFC2-7ACE-47A5-A59D-642BDF5A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743200"/>
            <a:ext cx="9160042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53C39-940D-4B92-B33F-1142BFAA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90" y="4267200"/>
            <a:ext cx="4226843" cy="1091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5C5C8-F28E-4778-8821-5F95BC91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97" y="4267199"/>
            <a:ext cx="4226843" cy="10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5F8A-6D20-4ECE-B798-4F7B3FC9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Breakpoint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A899-1986-4B63-BE69-4F1EE6CA2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Using the c/</a:t>
            </a:r>
            <a:r>
              <a:rPr lang="en-CA" dirty="0" err="1"/>
              <a:t>c++</a:t>
            </a:r>
            <a:r>
              <a:rPr lang="en-CA" dirty="0"/>
              <a:t> extension we can add breakpoints to our rust project </a:t>
            </a:r>
          </a:p>
          <a:p>
            <a:r>
              <a:rPr lang="en-CA" dirty="0"/>
              <a:t>Go to the cog in the bottom left corner of vs code</a:t>
            </a:r>
          </a:p>
          <a:p>
            <a:r>
              <a:rPr lang="en-CA" dirty="0"/>
              <a:t>Click settings then search breakpoint then check “Allow breakpoints everywhere”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7743C-8737-4DB0-860E-F5F08935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286000"/>
            <a:ext cx="50155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EFAA5-3671-4062-A074-BA922BAC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3810000"/>
            <a:ext cx="89916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ED55-055F-4306-AC91-813AA507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Breakpoint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7B84-5F09-431A-891B-9E6F2C66A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to the debug tab and choose the following based on OS:</a:t>
            </a:r>
          </a:p>
          <a:p>
            <a:endParaRPr lang="en-CA" dirty="0"/>
          </a:p>
          <a:p>
            <a:r>
              <a:rPr lang="en-CA" dirty="0"/>
              <a:t>Change the following in the </a:t>
            </a:r>
            <a:r>
              <a:rPr lang="en-CA" dirty="0" err="1"/>
              <a:t>launch.json</a:t>
            </a:r>
            <a:r>
              <a:rPr lang="en-CA" dirty="0"/>
              <a:t> file we want to execute. For me this is what it looks like: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B7002-3152-443D-982A-BD47DF66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3833813"/>
            <a:ext cx="5238750" cy="265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91904-26AD-4E76-A3E1-A1ADADB3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2286000"/>
            <a:ext cx="5343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5FA-234C-428F-B5BB-6CE230E0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667000"/>
            <a:ext cx="9144001" cy="1371600"/>
          </a:xfrm>
        </p:spPr>
        <p:txBody>
          <a:bodyPr/>
          <a:lstStyle/>
          <a:p>
            <a:pPr algn="ctr"/>
            <a:r>
              <a:rPr lang="en-CA" dirty="0"/>
              <a:t>Let's create a new project in VS Code!</a:t>
            </a:r>
          </a:p>
        </p:txBody>
      </p:sp>
    </p:spTree>
    <p:extLst>
      <p:ext uri="{BB962C8B-B14F-4D97-AF65-F5344CB8AC3E}">
        <p14:creationId xmlns:p14="http://schemas.microsoft.com/office/powerpoint/2010/main" val="14229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FE60-8818-4986-B793-6B1BD923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A Quick Note on Naming</a:t>
            </a:r>
          </a:p>
        </p:txBody>
      </p:sp>
      <p:pic>
        <p:nvPicPr>
          <p:cNvPr id="1026" name="Picture 2" descr="Image result for snake">
            <a:extLst>
              <a:ext uri="{FF2B5EF4-FFF2-40B4-BE49-F238E27FC236}">
                <a16:creationId xmlns:a16="http://schemas.microsoft.com/office/drawing/2014/main" id="{A9A74AE6-0BED-434B-AD44-90A70395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r="3540" b="-1"/>
          <a:stretch/>
        </p:blipFill>
        <p:spPr bwMode="auto">
          <a:xfrm>
            <a:off x="1504781" y="1905001"/>
            <a:ext cx="3675231" cy="35051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828B-2735-4975-A1FB-27AF07A5F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612" y="1905001"/>
            <a:ext cx="57911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dirty="0"/>
              <a:t>Most everything in rust uses snake case </a:t>
            </a:r>
          </a:p>
          <a:p>
            <a:pPr lvl="1"/>
            <a:r>
              <a:rPr lang="en-CA" sz="2400" dirty="0"/>
              <a:t>This includes the project name</a:t>
            </a:r>
          </a:p>
          <a:p>
            <a:pPr lvl="1"/>
            <a:r>
              <a:rPr lang="en-CA" sz="2400" dirty="0"/>
              <a:t>Make sure to remember because rust will throw lots of warnings otherwise</a:t>
            </a:r>
          </a:p>
          <a:p>
            <a:r>
              <a:rPr lang="en-CA" dirty="0"/>
              <a:t>Lets call the project </a:t>
            </a:r>
            <a:r>
              <a:rPr lang="en-CA" dirty="0" err="1"/>
              <a:t>intro_to_rust</a:t>
            </a:r>
            <a:endParaRPr lang="en-CA" dirty="0"/>
          </a:p>
        </p:txBody>
      </p:sp>
      <p:pic>
        <p:nvPicPr>
          <p:cNvPr id="3076" name="Picture 4" descr="Image result for ferris the crab">
            <a:extLst>
              <a:ext uri="{FF2B5EF4-FFF2-40B4-BE49-F238E27FC236}">
                <a16:creationId xmlns:a16="http://schemas.microsoft.com/office/drawing/2014/main" id="{B99DD7CB-F64B-4E5C-8FBC-CF1124E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5334000"/>
            <a:ext cx="261975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C70A829-AC1F-4817-9969-B5C63E81D0C9}"/>
              </a:ext>
            </a:extLst>
          </p:cNvPr>
          <p:cNvSpPr/>
          <p:nvPr/>
        </p:nvSpPr>
        <p:spPr>
          <a:xfrm flipH="1">
            <a:off x="7618412" y="4419601"/>
            <a:ext cx="2794540" cy="9144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DFF71-1D52-41B6-9EC0-3E6B005B86A0}"/>
              </a:ext>
            </a:extLst>
          </p:cNvPr>
          <p:cNvSpPr txBox="1"/>
          <p:nvPr/>
        </p:nvSpPr>
        <p:spPr>
          <a:xfrm>
            <a:off x="7705804" y="4461302"/>
            <a:ext cx="261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Snakes freak me out… but I guess I’m alright with snake case!</a:t>
            </a:r>
          </a:p>
        </p:txBody>
      </p:sp>
    </p:spTree>
    <p:extLst>
      <p:ext uri="{BB962C8B-B14F-4D97-AF65-F5344CB8AC3E}">
        <p14:creationId xmlns:p14="http://schemas.microsoft.com/office/powerpoint/2010/main" val="29568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954A-D980-4A8C-8C26-63203163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7C71-43DD-4A2A-8688-46BBF247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making our project the first thing we want to do is initialize cargo</a:t>
            </a:r>
          </a:p>
          <a:p>
            <a:r>
              <a:rPr lang="en-CA" dirty="0"/>
              <a:t>Open the command line and input the following:</a:t>
            </a:r>
          </a:p>
          <a:p>
            <a:r>
              <a:rPr lang="en-CA" dirty="0"/>
              <a:t>You should see this these files appear: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758FF-ED59-4D20-952B-5B27D09F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736361"/>
            <a:ext cx="1600200" cy="553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9DD86-D173-47E5-8978-ABD4B01C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2" y="3962399"/>
            <a:ext cx="7772400" cy="10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0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7F3A-1599-41B3-8729-15425F6C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6EF7D-1DF3-4A40-AC35-FAA3CE01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Next we want to build the application </a:t>
            </a:r>
          </a:p>
          <a:p>
            <a:r>
              <a:rPr lang="en-CA" dirty="0"/>
              <a:t>To do this we want to use the command: </a:t>
            </a:r>
          </a:p>
          <a:p>
            <a:r>
              <a:rPr lang="en-CA" dirty="0"/>
              <a:t>This should add the target folder to your list of files</a:t>
            </a:r>
          </a:p>
          <a:p>
            <a:r>
              <a:rPr lang="en-CA" dirty="0"/>
              <a:t>Lets look at that now!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03BC5-A222-4F04-971F-8DEABAAF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438400"/>
            <a:ext cx="1600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F75-268E-4CC7-B40A-F987823E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First Meet Ferris, The Crab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B3AC3DC-6F53-4409-AD01-EBFCCF240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ferris the crab">
            <a:extLst>
              <a:ext uri="{FF2B5EF4-FFF2-40B4-BE49-F238E27FC236}">
                <a16:creationId xmlns:a16="http://schemas.microsoft.com/office/drawing/2014/main" id="{D83D9DE0-A0A6-4653-B930-60B170F4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5990" y="3331875"/>
            <a:ext cx="4419600" cy="295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19EAC9C-4984-4BAC-89F6-A3CCFCBB9A78}"/>
              </a:ext>
            </a:extLst>
          </p:cNvPr>
          <p:cNvSpPr/>
          <p:nvPr/>
        </p:nvSpPr>
        <p:spPr>
          <a:xfrm flipH="1">
            <a:off x="2466166" y="1891738"/>
            <a:ext cx="3909624" cy="16351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FD9DA-D1EB-488C-AB41-033B89B73D41}"/>
              </a:ext>
            </a:extLst>
          </p:cNvPr>
          <p:cNvSpPr txBox="1"/>
          <p:nvPr/>
        </p:nvSpPr>
        <p:spPr>
          <a:xfrm>
            <a:off x="2621461" y="1970664"/>
            <a:ext cx="359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Hello friends, glad to see your interested in my favorite language, rust! The three of us will help give you a basic understanding of why this language is great! </a:t>
            </a:r>
          </a:p>
        </p:txBody>
      </p:sp>
    </p:spTree>
    <p:extLst>
      <p:ext uri="{BB962C8B-B14F-4D97-AF65-F5344CB8AC3E}">
        <p14:creationId xmlns:p14="http://schemas.microsoft.com/office/powerpoint/2010/main" val="5728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AD8F-B127-4D70-8FD8-CFDD393D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90920-F973-4953-A7E6-F0E5BC81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8077199" cy="4114801"/>
          </a:xfrm>
        </p:spPr>
        <p:txBody>
          <a:bodyPr>
            <a:normAutofit fontScale="92500"/>
          </a:bodyPr>
          <a:lstStyle/>
          <a:p>
            <a:r>
              <a:rPr lang="en-CA" dirty="0"/>
              <a:t>Upon opening the target folder you should see a folder named debug</a:t>
            </a:r>
          </a:p>
          <a:p>
            <a:r>
              <a:rPr lang="en-CA" dirty="0"/>
              <a:t>Open that and you should see an executable file</a:t>
            </a:r>
          </a:p>
          <a:p>
            <a:pPr lvl="1"/>
            <a:r>
              <a:rPr lang="en-CA" dirty="0"/>
              <a:t>If you are following along its would be named intro_to_rust.exe</a:t>
            </a:r>
          </a:p>
          <a:p>
            <a:r>
              <a:rPr lang="en-CA" dirty="0"/>
              <a:t>Now we want to run that executable, you can do so by entering the command: </a:t>
            </a:r>
          </a:p>
          <a:p>
            <a:endParaRPr lang="en-CA" dirty="0"/>
          </a:p>
          <a:p>
            <a:r>
              <a:rPr lang="en-CA" dirty="0"/>
              <a:t>If done correctly “Hello World!” Should be printed in the console!</a:t>
            </a:r>
          </a:p>
          <a:p>
            <a:r>
              <a:rPr lang="en-CA" dirty="0"/>
              <a:t>Congratulations, you just made your first Rust application!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21D75-1278-4BD9-B892-C3825E13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267200"/>
            <a:ext cx="2895600" cy="5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1FAC91B-0246-4413-9BCB-DECE0CD7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2057400"/>
            <a:ext cx="9144001" cy="1371600"/>
          </a:xfrm>
        </p:spPr>
        <p:txBody>
          <a:bodyPr/>
          <a:lstStyle/>
          <a:p>
            <a:pPr algn="ctr"/>
            <a:r>
              <a:rPr lang="en-US" dirty="0"/>
              <a:t>That’s it, thanks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C66C6-D0FA-4837-995B-0D6C5461EAFB}"/>
              </a:ext>
            </a:extLst>
          </p:cNvPr>
          <p:cNvSpPr txBox="1"/>
          <p:nvPr/>
        </p:nvSpPr>
        <p:spPr>
          <a:xfrm>
            <a:off x="3732210" y="3581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Just kidding!</a:t>
            </a:r>
          </a:p>
        </p:txBody>
      </p:sp>
    </p:spTree>
    <p:extLst>
      <p:ext uri="{BB962C8B-B14F-4D97-AF65-F5344CB8AC3E}">
        <p14:creationId xmlns:p14="http://schemas.microsoft.com/office/powerpoint/2010/main" val="40802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C618-2266-451A-82AC-229C9DCA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CABF-79A5-44A5-A76B-ECCEA99D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do these steps much more efficiently with a single command!</a:t>
            </a:r>
          </a:p>
          <a:p>
            <a:r>
              <a:rPr lang="en-CA" dirty="0"/>
              <a:t>To both build and compile we can use the command:</a:t>
            </a:r>
          </a:p>
          <a:p>
            <a:r>
              <a:rPr lang="en-CA" dirty="0"/>
              <a:t>This should print the same result!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41576-03C1-4CFF-B3BA-166D08B6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1682688" cy="576263"/>
          </a:xfrm>
          <a:prstGeom prst="rect">
            <a:avLst/>
          </a:prstGeom>
        </p:spPr>
      </p:pic>
      <p:pic>
        <p:nvPicPr>
          <p:cNvPr id="5122" name="Picture 2" descr="Image result for ferris the crab">
            <a:extLst>
              <a:ext uri="{FF2B5EF4-FFF2-40B4-BE49-F238E27FC236}">
                <a16:creationId xmlns:a16="http://schemas.microsoft.com/office/drawing/2014/main" id="{92CCBA86-43D6-4659-9F42-C833A19C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36" y="4563250"/>
            <a:ext cx="2984927" cy="198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FDB5F18-5F40-46D3-BE6D-59CCB8F9CD1C}"/>
              </a:ext>
            </a:extLst>
          </p:cNvPr>
          <p:cNvSpPr/>
          <p:nvPr/>
        </p:nvSpPr>
        <p:spPr>
          <a:xfrm flipH="1">
            <a:off x="6780212" y="3581400"/>
            <a:ext cx="3505200" cy="1066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34965-6D1B-4320-B541-A512DC0FE6FA}"/>
              </a:ext>
            </a:extLst>
          </p:cNvPr>
          <p:cNvSpPr txBox="1"/>
          <p:nvPr/>
        </p:nvSpPr>
        <p:spPr>
          <a:xfrm>
            <a:off x="6932611" y="3653135"/>
            <a:ext cx="328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commands for the price of one? What's not to love?! Thanks Cargo!</a:t>
            </a:r>
          </a:p>
        </p:txBody>
      </p:sp>
    </p:spTree>
    <p:extLst>
      <p:ext uri="{BB962C8B-B14F-4D97-AF65-F5344CB8AC3E}">
        <p14:creationId xmlns:p14="http://schemas.microsoft.com/office/powerpoint/2010/main" val="3672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7C4D-3611-46AD-B6DE-BEF0E8F0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Cargo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6069-3B97-4D67-B252-9E5080D7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compile: `$ cargo build --release` </a:t>
            </a:r>
          </a:p>
          <a:p>
            <a:pPr lvl="1"/>
            <a:r>
              <a:rPr lang="en-US" dirty="0"/>
              <a:t>This command will create an executable in target/release instead of target/debug. </a:t>
            </a:r>
          </a:p>
          <a:p>
            <a:pPr lvl="1"/>
            <a:r>
              <a:rPr lang="en-US" dirty="0"/>
              <a:t>Makes code run faster at the cost of increased compile time</a:t>
            </a:r>
          </a:p>
          <a:p>
            <a:r>
              <a:rPr lang="en-US" dirty="0"/>
              <a:t>Check if </a:t>
            </a:r>
            <a:r>
              <a:rPr lang="en-US" dirty="0" err="1"/>
              <a:t>compilable</a:t>
            </a:r>
            <a:r>
              <a:rPr lang="en-US" dirty="0"/>
              <a:t>: `$ cargo check` </a:t>
            </a:r>
          </a:p>
          <a:p>
            <a:pPr lvl="1"/>
            <a:r>
              <a:rPr lang="en-US" dirty="0"/>
              <a:t>Cargo check is much faster than cargo build</a:t>
            </a:r>
          </a:p>
          <a:p>
            <a:pPr lvl="1"/>
            <a:r>
              <a:rPr lang="en-US" dirty="0"/>
              <a:t>Skips the step of producing an executable</a:t>
            </a:r>
          </a:p>
          <a:p>
            <a:pPr lvl="1"/>
            <a:r>
              <a:rPr lang="en-US" dirty="0"/>
              <a:t>Useful when continually checking your work while writing the code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60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9D4F-674D-4001-A1C4-3039A6B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D423-5CEA-44FE-AAE4-60F614B4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Now that we know how to compile, lets get coding! </a:t>
            </a:r>
          </a:p>
          <a:p>
            <a:r>
              <a:rPr lang="en-CA" dirty="0"/>
              <a:t>In the source folder make a new file, ill call it basics.rs</a:t>
            </a:r>
          </a:p>
          <a:p>
            <a:r>
              <a:rPr lang="en-CA" dirty="0"/>
              <a:t>In this file we will play with functions, variables and a bit of formatting</a:t>
            </a:r>
          </a:p>
          <a:p>
            <a:r>
              <a:rPr lang="en-CA" dirty="0"/>
              <a:t>Lets start by declaring a function!</a:t>
            </a:r>
          </a:p>
        </p:txBody>
      </p:sp>
      <p:pic>
        <p:nvPicPr>
          <p:cNvPr id="2050" name="Picture 2" descr="Image result for ferris the crab">
            <a:extLst>
              <a:ext uri="{FF2B5EF4-FFF2-40B4-BE49-F238E27FC236}">
                <a16:creationId xmlns:a16="http://schemas.microsoft.com/office/drawing/2014/main" id="{D367C4B7-3817-4638-86E8-76C632AF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54342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CA23986-AD18-4778-9265-30C5A02EDCEF}"/>
              </a:ext>
            </a:extLst>
          </p:cNvPr>
          <p:cNvSpPr/>
          <p:nvPr/>
        </p:nvSpPr>
        <p:spPr>
          <a:xfrm flipH="1">
            <a:off x="7161212" y="3733800"/>
            <a:ext cx="3124200" cy="1066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53485-A185-449B-9960-CBDC321F79D5}"/>
              </a:ext>
            </a:extLst>
          </p:cNvPr>
          <p:cNvSpPr txBox="1"/>
          <p:nvPr/>
        </p:nvSpPr>
        <p:spPr>
          <a:xfrm>
            <a:off x="7237412" y="3806251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Alternatively you can just work using your main.rs file, just follow the steps and we will explain!</a:t>
            </a:r>
          </a:p>
        </p:txBody>
      </p:sp>
    </p:spTree>
    <p:extLst>
      <p:ext uri="{BB962C8B-B14F-4D97-AF65-F5344CB8AC3E}">
        <p14:creationId xmlns:p14="http://schemas.microsoft.com/office/powerpoint/2010/main" val="734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4DC9-27BF-4ECD-9393-24AEF0EC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3252-ED91-41DE-B557-9085A2C80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to declare a function:</a:t>
            </a:r>
          </a:p>
          <a:p>
            <a:pPr lvl="1"/>
            <a:r>
              <a:rPr lang="en-CA" dirty="0"/>
              <a:t>Declare using the </a:t>
            </a:r>
            <a:r>
              <a:rPr lang="en-CA" dirty="0" err="1"/>
              <a:t>fn</a:t>
            </a:r>
            <a:r>
              <a:rPr lang="en-CA" dirty="0"/>
              <a:t> keyword </a:t>
            </a:r>
          </a:p>
          <a:p>
            <a:pPr lvl="1"/>
            <a:r>
              <a:rPr lang="en-CA" dirty="0"/>
              <a:t>Naming convention is snake case </a:t>
            </a:r>
          </a:p>
          <a:p>
            <a:pPr lvl="1"/>
            <a:r>
              <a:rPr lang="en-CA" dirty="0"/>
              <a:t>Ex:</a:t>
            </a:r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0999-8A53-4155-B8E4-6C896224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3581400"/>
            <a:ext cx="656695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D3FD-F913-492C-AAB3-EE19FC7B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D49C-1D80-4131-95A6-CEC8E6BB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By default everything is rust is private</a:t>
            </a:r>
          </a:p>
          <a:p>
            <a:r>
              <a:rPr lang="en-CA" dirty="0"/>
              <a:t>In order to access this function on our main.rs file we will need to make our method public</a:t>
            </a:r>
          </a:p>
          <a:p>
            <a:r>
              <a:rPr lang="en-CA" dirty="0"/>
              <a:t>Do this by adding the pub keyword </a:t>
            </a:r>
          </a:p>
          <a:p>
            <a:r>
              <a:rPr lang="en-CA" dirty="0"/>
              <a:t>Ex: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CCC0F-0046-4798-A451-B8D90170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4267200"/>
            <a:ext cx="5486400" cy="10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98F6-8808-44A7-8898-D839757C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1404-D85A-42A8-9A39-EAB9698B6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Now that we’ve written our first function we need to call it</a:t>
            </a:r>
          </a:p>
          <a:p>
            <a:r>
              <a:rPr lang="en-CA" dirty="0"/>
              <a:t>Navigate back to the main.rs file</a:t>
            </a:r>
          </a:p>
          <a:p>
            <a:r>
              <a:rPr lang="en-CA" dirty="0"/>
              <a:t>We now need to give it access to our basics.rs file </a:t>
            </a:r>
          </a:p>
          <a:p>
            <a:r>
              <a:rPr lang="en-CA" dirty="0"/>
              <a:t>To include a module from another file you want to use the following syntax: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BF082-09C4-4969-8A33-9A6B8975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4267200"/>
            <a:ext cx="23691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C5F5-7D60-43E3-995E-D23DB7D2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D477-5C39-4081-9360-B1D23FEF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Now that we have the reference he can access that files functions</a:t>
            </a:r>
          </a:p>
          <a:p>
            <a:r>
              <a:rPr lang="en-CA" dirty="0"/>
              <a:t>Lets replace the </a:t>
            </a:r>
            <a:r>
              <a:rPr lang="en-CA" dirty="0" err="1"/>
              <a:t>println</a:t>
            </a:r>
            <a:r>
              <a:rPr lang="en-CA" dirty="0"/>
              <a:t>! in </a:t>
            </a:r>
            <a:r>
              <a:rPr lang="en-CA" dirty="0" err="1"/>
              <a:t>fn</a:t>
            </a:r>
            <a:r>
              <a:rPr lang="en-CA" dirty="0"/>
              <a:t> main() with the following code: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Run the project and you should see our message displayed!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CB95B-824B-4B1C-A57C-7E7AD6EF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3124201"/>
            <a:ext cx="3429000" cy="15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8CC9-7375-4630-A594-CAD0CFE6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F716-184F-4D47-9599-A4637E10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quick look at some of the ways to format strings in rust</a:t>
            </a:r>
          </a:p>
          <a:p>
            <a:r>
              <a:rPr lang="en-CA" dirty="0"/>
              <a:t>Ex:</a:t>
            </a:r>
          </a:p>
          <a:p>
            <a:pPr lvl="1"/>
            <a:r>
              <a:rPr lang="en-CA" dirty="0"/>
              <a:t>Basic Formatting: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Formatting with Positional Arguments:</a:t>
            </a:r>
          </a:p>
          <a:p>
            <a:pPr marL="231775" lvl="1" indent="0">
              <a:buNone/>
            </a:pPr>
            <a:r>
              <a:rPr lang="en-CA" dirty="0"/>
              <a:t> </a:t>
            </a:r>
          </a:p>
          <a:p>
            <a:pPr lvl="1"/>
            <a:r>
              <a:rPr lang="en-CA" dirty="0"/>
              <a:t>Formatting with Named Arguments: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CAE74-63DD-43F6-93D8-77D6EFE2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4" y="3375870"/>
            <a:ext cx="2616064" cy="281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32DB0-C789-4EAA-A9E8-5D725675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5" y="4197203"/>
            <a:ext cx="36099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5E0FD-A15E-4F54-B3E0-B5F51162A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24" y="5029200"/>
            <a:ext cx="3609975" cy="3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D4C2-9CB3-41C8-BCD7-E7A790B8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What is Rust?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D88437-F88E-4812-A243-2F9E61F0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/>
          <a:lstStyle/>
          <a:p>
            <a:r>
              <a:rPr lang="en-US" dirty="0"/>
              <a:t>General Purpose</a:t>
            </a:r>
          </a:p>
          <a:p>
            <a:pPr lvl="1"/>
            <a:r>
              <a:rPr lang="en-US" dirty="0"/>
              <a:t>Wide variety of uses</a:t>
            </a:r>
          </a:p>
          <a:p>
            <a:r>
              <a:rPr lang="en-US" dirty="0"/>
              <a:t>Low-Level Programming language </a:t>
            </a:r>
          </a:p>
          <a:p>
            <a:pPr lvl="1"/>
            <a:r>
              <a:rPr lang="en-US" dirty="0"/>
              <a:t>Systems Language </a:t>
            </a:r>
          </a:p>
          <a:p>
            <a:r>
              <a:rPr lang="en-US" dirty="0"/>
              <a:t>Syntactically similar to C++</a:t>
            </a:r>
          </a:p>
          <a:p>
            <a:pPr lvl="1"/>
            <a:r>
              <a:rPr lang="en-US" dirty="0"/>
              <a:t>But much safer!</a:t>
            </a:r>
          </a:p>
        </p:txBody>
      </p:sp>
      <p:pic>
        <p:nvPicPr>
          <p:cNvPr id="2052" name="Picture 4" descr="Image result for c++">
            <a:extLst>
              <a:ext uri="{FF2B5EF4-FFF2-40B4-BE49-F238E27FC236}">
                <a16:creationId xmlns:a16="http://schemas.microsoft.com/office/drawing/2014/main" id="{AC36CEE2-A17F-43CA-BF1E-654F2BC1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2" y="1600200"/>
            <a:ext cx="1752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 programming language">
            <a:extLst>
              <a:ext uri="{FF2B5EF4-FFF2-40B4-BE49-F238E27FC236}">
                <a16:creationId xmlns:a16="http://schemas.microsoft.com/office/drawing/2014/main" id="{61E9F790-24DF-4AD1-8E9E-E9144BEC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24274"/>
            <a:ext cx="3275358" cy="12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2F65-DD8A-449F-9966-8EDB4523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E93F-3807-4F05-AF59-19F93687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Now let's look at variables</a:t>
            </a:r>
          </a:p>
          <a:p>
            <a:r>
              <a:rPr lang="en-CA" dirty="0"/>
              <a:t>A few notes about variables:</a:t>
            </a:r>
          </a:p>
          <a:p>
            <a:pPr lvl="1"/>
            <a:r>
              <a:rPr lang="en-CA" dirty="0"/>
              <a:t>Naming convention is snake case</a:t>
            </a:r>
          </a:p>
          <a:p>
            <a:pPr lvl="1"/>
            <a:r>
              <a:rPr lang="en-CA" dirty="0"/>
              <a:t>They hold primitive data or references to data</a:t>
            </a:r>
          </a:p>
          <a:p>
            <a:pPr lvl="1"/>
            <a:r>
              <a:rPr lang="en-CA" dirty="0"/>
              <a:t>They are immutable by default</a:t>
            </a:r>
          </a:p>
          <a:p>
            <a:pPr lvl="1"/>
            <a:r>
              <a:rPr lang="en-CA" dirty="0"/>
              <a:t>They are statically typed</a:t>
            </a:r>
          </a:p>
          <a:p>
            <a:pPr lvl="2"/>
            <a:r>
              <a:rPr lang="en-CA" dirty="0"/>
              <a:t>Known at compile time instead of runtime</a:t>
            </a:r>
            <a:endParaRPr lang="en-US" dirty="0"/>
          </a:p>
          <a:p>
            <a:pPr lvl="1"/>
            <a:r>
              <a:rPr lang="en-US" dirty="0"/>
              <a:t>They have type inference </a:t>
            </a:r>
          </a:p>
          <a:p>
            <a:pPr lvl="2"/>
            <a:r>
              <a:rPr lang="en-US" dirty="0"/>
              <a:t>With a few exceptions</a:t>
            </a:r>
            <a:endParaRPr lang="en-CA" dirty="0"/>
          </a:p>
        </p:txBody>
      </p:sp>
      <p:pic>
        <p:nvPicPr>
          <p:cNvPr id="1026" name="Picture 2" descr="Image result for ferris the crab">
            <a:extLst>
              <a:ext uri="{FF2B5EF4-FFF2-40B4-BE49-F238E27FC236}">
                <a16:creationId xmlns:a16="http://schemas.microsoft.com/office/drawing/2014/main" id="{2ED8E72F-6E3F-4B19-8B09-BB6E0769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089400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60FD722-CCD0-4F36-BC7A-0048583D0D88}"/>
              </a:ext>
            </a:extLst>
          </p:cNvPr>
          <p:cNvSpPr/>
          <p:nvPr/>
        </p:nvSpPr>
        <p:spPr>
          <a:xfrm flipH="1">
            <a:off x="7618412" y="2648129"/>
            <a:ext cx="2819400" cy="127617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628D2-BDED-4F03-8C28-56424294FC47}"/>
              </a:ext>
            </a:extLst>
          </p:cNvPr>
          <p:cNvSpPr txBox="1"/>
          <p:nvPr/>
        </p:nvSpPr>
        <p:spPr>
          <a:xfrm>
            <a:off x="7770812" y="268604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seems like a lot of information, but you’ll remember it better once you see it for yourself!!</a:t>
            </a:r>
          </a:p>
        </p:txBody>
      </p:sp>
    </p:spTree>
    <p:extLst>
      <p:ext uri="{BB962C8B-B14F-4D97-AF65-F5344CB8AC3E}">
        <p14:creationId xmlns:p14="http://schemas.microsoft.com/office/powerpoint/2010/main" val="9466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15CA-D4F0-44D6-A9BC-073F0527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7E2E-9B9A-44DC-B4B4-56728F47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Using different keywords:</a:t>
            </a:r>
          </a:p>
          <a:p>
            <a:pPr lvl="1"/>
            <a:r>
              <a:rPr lang="en-CA" dirty="0"/>
              <a:t>Standard variable </a:t>
            </a:r>
          </a:p>
          <a:p>
            <a:pPr lvl="2"/>
            <a:r>
              <a:rPr lang="en-CA" dirty="0"/>
              <a:t>Use keyword “let”</a:t>
            </a:r>
          </a:p>
          <a:p>
            <a:pPr lvl="2"/>
            <a:r>
              <a:rPr lang="en-CA" dirty="0"/>
              <a:t>Ex:</a:t>
            </a:r>
          </a:p>
          <a:p>
            <a:pPr lvl="1"/>
            <a:r>
              <a:rPr lang="en-CA" dirty="0"/>
              <a:t>Mutable Variable </a:t>
            </a:r>
          </a:p>
          <a:p>
            <a:pPr lvl="2"/>
            <a:r>
              <a:rPr lang="en-CA" dirty="0"/>
              <a:t>Add keyword “mut”</a:t>
            </a:r>
          </a:p>
          <a:p>
            <a:pPr lvl="2"/>
            <a:r>
              <a:rPr lang="en-CA" dirty="0"/>
              <a:t>Ex:</a:t>
            </a:r>
          </a:p>
          <a:p>
            <a:pPr lvl="1"/>
            <a:r>
              <a:rPr lang="en-CA" dirty="0"/>
              <a:t>Static Variables:</a:t>
            </a:r>
          </a:p>
          <a:p>
            <a:pPr lvl="2"/>
            <a:r>
              <a:rPr lang="en-CA" dirty="0"/>
              <a:t>Use keyword  “static”</a:t>
            </a:r>
          </a:p>
          <a:p>
            <a:pPr lvl="2"/>
            <a:r>
              <a:rPr lang="en-CA" dirty="0"/>
              <a:t>Ex: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2384-F68C-4DAE-A911-B7562CCE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3048000"/>
            <a:ext cx="5784273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FB49C-8C68-433D-8FAA-72BC5841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1" y="4114800"/>
            <a:ext cx="3962401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455AF-C2C8-47F1-90FE-8F4DCE09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35" y="5257800"/>
            <a:ext cx="356754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9ABF-34FC-4174-82B7-F750BA16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3AF34-351D-44E9-9CE4-894E15E5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can assign multiple variables at a time</a:t>
            </a:r>
          </a:p>
          <a:p>
            <a:pPr lvl="1"/>
            <a:r>
              <a:rPr lang="en-CA" dirty="0"/>
              <a:t>Ex: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E9CB2-5749-4164-94E2-2F64E9A1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882842"/>
            <a:ext cx="8041454" cy="7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7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1BB0-E7D3-44DE-8B1C-D0E702FD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IF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925A-FF4D-45CD-B0FC-2F4E80F7A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sz="2200"/>
              <a:t>Ifs preform much like most other languages we’ve worked with in the past</a:t>
            </a:r>
          </a:p>
          <a:p>
            <a:r>
              <a:rPr lang="en-CA" sz="2200"/>
              <a:t>However they are different in the fact that they aren’t statements they are actually expressions.</a:t>
            </a:r>
          </a:p>
          <a:p>
            <a:pPr lvl="1"/>
            <a:r>
              <a:rPr lang="en-CA" sz="2200"/>
              <a:t>Rust is primarily an expression language </a:t>
            </a:r>
          </a:p>
          <a:p>
            <a:pPr lvl="1"/>
            <a:r>
              <a:rPr lang="en-CA" sz="2200"/>
              <a:t>Expressions can typically nest inside other expressions.</a:t>
            </a:r>
          </a:p>
          <a:p>
            <a:endParaRPr lang="en-CA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8E23A-6E67-4796-BCE2-DA9451DE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383" y="2971800"/>
            <a:ext cx="4419600" cy="261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24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129D-6135-4D23-B9BA-DB73EF0C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D43F-0A5A-4D69-A7D8-2B282BAD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Rust has a few different types of loops most notably:</a:t>
            </a:r>
          </a:p>
          <a:p>
            <a:pPr lvl="1"/>
            <a:r>
              <a:rPr lang="en-CA" dirty="0"/>
              <a:t>For loops: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While loops: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517B0-B473-4439-B1A1-A691A25A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2438400"/>
            <a:ext cx="2438401" cy="79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51420-EADA-4507-B660-84D71823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12" y="3362323"/>
            <a:ext cx="2209801" cy="1751163"/>
          </a:xfrm>
          <a:prstGeom prst="rect">
            <a:avLst/>
          </a:prstGeom>
        </p:spPr>
      </p:pic>
      <p:pic>
        <p:nvPicPr>
          <p:cNvPr id="6146" name="Picture 2" descr="Image result for ferris the crab">
            <a:extLst>
              <a:ext uri="{FF2B5EF4-FFF2-40B4-BE49-F238E27FC236}">
                <a16:creationId xmlns:a16="http://schemas.microsoft.com/office/drawing/2014/main" id="{A53442FD-579F-43C3-B138-84CF22B6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51" y="4368801"/>
            <a:ext cx="3162299" cy="21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9A96FC7-BDD1-49BA-A448-F5731AC909E7}"/>
              </a:ext>
            </a:extLst>
          </p:cNvPr>
          <p:cNvSpPr/>
          <p:nvPr/>
        </p:nvSpPr>
        <p:spPr>
          <a:xfrm flipH="1">
            <a:off x="7085010" y="3581400"/>
            <a:ext cx="2778975" cy="9144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72F6D-D22A-4E29-9E0B-F87FBE5F638F}"/>
              </a:ext>
            </a:extLst>
          </p:cNvPr>
          <p:cNvSpPr txBox="1"/>
          <p:nvPr/>
        </p:nvSpPr>
        <p:spPr>
          <a:xfrm>
            <a:off x="7297901" y="371543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Nothing revolutionary, but infinitely useful.</a:t>
            </a:r>
          </a:p>
        </p:txBody>
      </p:sp>
    </p:spTree>
    <p:extLst>
      <p:ext uri="{BB962C8B-B14F-4D97-AF65-F5344CB8AC3E}">
        <p14:creationId xmlns:p14="http://schemas.microsoft.com/office/powerpoint/2010/main" val="15657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473D-1013-4A73-9E67-3829777C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980F-FD4A-4B5F-BA8A-1EC27888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Rust provides pattern matching via the match keyword</a:t>
            </a:r>
          </a:p>
          <a:p>
            <a:pPr lvl="1"/>
            <a:r>
              <a:rPr lang="en-CA" dirty="0"/>
              <a:t>Acts like a switch statement: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You can even use it like validation:</a:t>
            </a:r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DF6E2-D1F6-4010-8C90-99D17D51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817523"/>
            <a:ext cx="6848475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A392B-1320-49D7-BA90-6248B2FD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4534909"/>
            <a:ext cx="37052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509D-21A3-4320-9811-2033F5FA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Packages and Crate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D2F8-BFBB-4546-AA31-BB673F0E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5791199" cy="4114801"/>
          </a:xfrm>
        </p:spPr>
        <p:txBody>
          <a:bodyPr/>
          <a:lstStyle/>
          <a:p>
            <a:r>
              <a:rPr lang="en-CA" dirty="0"/>
              <a:t>A Rust Crate is binary or library</a:t>
            </a:r>
          </a:p>
          <a:p>
            <a:r>
              <a:rPr lang="en-CA" dirty="0"/>
              <a:t>Packages are one or more crates that provide a set of functionality</a:t>
            </a:r>
          </a:p>
          <a:p>
            <a:r>
              <a:rPr lang="en-CA" dirty="0"/>
              <a:t>We use packages and crates to provide added or improved functionality to our programs</a:t>
            </a:r>
          </a:p>
          <a:p>
            <a:r>
              <a:rPr lang="en-CA" dirty="0">
                <a:hlinkClick r:id="rId2"/>
              </a:rPr>
              <a:t>https://crates.io/</a:t>
            </a:r>
            <a:r>
              <a:rPr lang="en-CA" dirty="0"/>
              <a:t> is a great resource for finding crates </a:t>
            </a:r>
          </a:p>
        </p:txBody>
      </p:sp>
      <p:pic>
        <p:nvPicPr>
          <p:cNvPr id="3074" name="Picture 2" descr="Image result for ferris the crab">
            <a:extLst>
              <a:ext uri="{FF2B5EF4-FFF2-40B4-BE49-F238E27FC236}">
                <a16:creationId xmlns:a16="http://schemas.microsoft.com/office/drawing/2014/main" id="{92813B2F-6D65-44F9-B6C4-07A0CED1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6482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3F0582C-C2B5-4DDE-8B12-6289F744B3C7}"/>
              </a:ext>
            </a:extLst>
          </p:cNvPr>
          <p:cNvSpPr/>
          <p:nvPr/>
        </p:nvSpPr>
        <p:spPr>
          <a:xfrm flipH="1">
            <a:off x="7161212" y="3810000"/>
            <a:ext cx="3733800" cy="9906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4CCC0-557A-4533-BCEC-06B56D03680B}"/>
              </a:ext>
            </a:extLst>
          </p:cNvPr>
          <p:cNvSpPr txBox="1"/>
          <p:nvPr/>
        </p:nvSpPr>
        <p:spPr>
          <a:xfrm>
            <a:off x="7205858" y="3843635"/>
            <a:ext cx="372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Crates add so much cool functionality to Rust, and its all thanks to the super amazing rust community!!</a:t>
            </a:r>
          </a:p>
        </p:txBody>
      </p:sp>
    </p:spTree>
    <p:extLst>
      <p:ext uri="{BB962C8B-B14F-4D97-AF65-F5344CB8AC3E}">
        <p14:creationId xmlns:p14="http://schemas.microsoft.com/office/powerpoint/2010/main" val="30893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C83D-0E84-4307-B2B4-BF7EF801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Crates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773-A32F-453F-92A3-62CC6A3B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an external crate you need to specify the crate in the </a:t>
            </a:r>
            <a:r>
              <a:rPr lang="en-US" dirty="0" err="1"/>
              <a:t>Cargo.toml</a:t>
            </a:r>
            <a:r>
              <a:rPr lang="en-US" dirty="0"/>
              <a:t> under `[dependencies]`</a:t>
            </a:r>
            <a:endParaRPr lang="en-CA" dirty="0"/>
          </a:p>
          <a:p>
            <a:r>
              <a:rPr lang="en-US" dirty="0"/>
              <a:t>Then run `$cargo build` to add the dependencies to your project.</a:t>
            </a:r>
          </a:p>
          <a:p>
            <a:r>
              <a:rPr lang="en-US" dirty="0"/>
              <a:t>To implement them for in your program you can then call it with a use statement </a:t>
            </a:r>
          </a:p>
          <a:p>
            <a:pPr lvl="1"/>
            <a:r>
              <a:rPr lang="en-US" dirty="0"/>
              <a:t>Certain crates require other code to be implemented however</a:t>
            </a:r>
          </a:p>
          <a:p>
            <a:pPr lvl="1"/>
            <a:r>
              <a:rPr lang="en-US" dirty="0"/>
              <a:t>Ex: </a:t>
            </a:r>
          </a:p>
          <a:p>
            <a:pPr lvl="1"/>
            <a:endParaRPr lang="en-C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294B9-617D-4E73-A17B-A4560012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648200"/>
            <a:ext cx="2247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8AE9-262F-4EE2-8759-2ADDA1C8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Crate Examples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AA51F5-B70E-4CA1-8FF6-33AA2FEB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FBF77-F06C-45E6-9552-F341D07BB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057400"/>
            <a:ext cx="4416552" cy="3962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sz="1700" dirty="0"/>
              <a:t>There are lots of useful crates for example:</a:t>
            </a:r>
          </a:p>
          <a:p>
            <a:pPr lvl="1"/>
            <a:r>
              <a:rPr lang="en-CA" sz="1700" dirty="0"/>
              <a:t>Using the rand crate we can generate random numbers</a:t>
            </a:r>
          </a:p>
          <a:p>
            <a:pPr lvl="1"/>
            <a:r>
              <a:rPr lang="en-CA" sz="1700" dirty="0"/>
              <a:t>Using the </a:t>
            </a:r>
            <a:r>
              <a:rPr lang="en-CA" sz="1700" dirty="0" err="1"/>
              <a:t>fstrings</a:t>
            </a:r>
            <a:r>
              <a:rPr lang="en-CA" sz="1700" dirty="0"/>
              <a:t> crate we can do string interpolation with variables</a:t>
            </a:r>
          </a:p>
          <a:p>
            <a:pPr lvl="1"/>
            <a:r>
              <a:rPr lang="en-CA" sz="1700" dirty="0"/>
              <a:t>Using the regex crate we can </a:t>
            </a:r>
            <a:r>
              <a:rPr lang="en-US" sz="1700" dirty="0"/>
              <a:t>parse, compile, and execute regular expressions</a:t>
            </a:r>
            <a:endParaRPr lang="en-CA" sz="1700" dirty="0"/>
          </a:p>
          <a:p>
            <a:pPr lvl="1"/>
            <a:r>
              <a:rPr lang="en-CA" sz="1700" dirty="0"/>
              <a:t>Using the log crate we gain access to a logging </a:t>
            </a:r>
            <a:r>
              <a:rPr lang="en-CA" sz="1700" dirty="0" err="1"/>
              <a:t>api</a:t>
            </a:r>
            <a:r>
              <a:rPr lang="en-CA" sz="1700" dirty="0"/>
              <a:t> that abstracts over the original logging implementation.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38A4821-1F61-43B2-92C9-FA26AF440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97F25-9F82-4086-B1EC-5F03949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46" y="2286000"/>
            <a:ext cx="4416552" cy="2806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63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47DF-B429-4D53-B3F8-4E47410E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ED04-A674-4A31-85D1-6F0017BB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Rust most unique feature</a:t>
            </a:r>
          </a:p>
          <a:p>
            <a:pPr lvl="1"/>
            <a:r>
              <a:rPr lang="en-CA" dirty="0"/>
              <a:t>Enables rust to make memory safe guarantees without a garbage collector!</a:t>
            </a:r>
          </a:p>
          <a:p>
            <a:r>
              <a:rPr lang="en-CA" dirty="0"/>
              <a:t>3 rules of ownership:</a:t>
            </a:r>
          </a:p>
          <a:p>
            <a:pPr lvl="1"/>
            <a:r>
              <a:rPr lang="en-CA" dirty="0"/>
              <a:t>Each value has a variable that’s called its owner</a:t>
            </a:r>
          </a:p>
          <a:p>
            <a:pPr lvl="1"/>
            <a:r>
              <a:rPr lang="en-CA" dirty="0"/>
              <a:t>There can only be one owner at a time</a:t>
            </a:r>
          </a:p>
          <a:p>
            <a:pPr lvl="1"/>
            <a:r>
              <a:rPr lang="en-CA" dirty="0"/>
              <a:t>When the value goes out of scope it gets dropped</a:t>
            </a:r>
          </a:p>
        </p:txBody>
      </p:sp>
      <p:pic>
        <p:nvPicPr>
          <p:cNvPr id="4098" name="Picture 2" descr="Image result for ferris the crab">
            <a:extLst>
              <a:ext uri="{FF2B5EF4-FFF2-40B4-BE49-F238E27FC236}">
                <a16:creationId xmlns:a16="http://schemas.microsoft.com/office/drawing/2014/main" id="{064BD5A2-7E17-4866-813E-34F4E8F8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4958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BFFC4BA-90C1-43C4-91A9-1D5DCD2B2C09}"/>
              </a:ext>
            </a:extLst>
          </p:cNvPr>
          <p:cNvSpPr/>
          <p:nvPr/>
        </p:nvSpPr>
        <p:spPr>
          <a:xfrm flipH="1">
            <a:off x="7285120" y="3429000"/>
            <a:ext cx="3114592" cy="109546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40D88-481A-4986-9534-CEE91430C193}"/>
              </a:ext>
            </a:extLst>
          </p:cNvPr>
          <p:cNvSpPr txBox="1"/>
          <p:nvPr/>
        </p:nvSpPr>
        <p:spPr>
          <a:xfrm>
            <a:off x="7394616" y="350073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Jeremy has a lot to say on ownership so he’ll go into more detail!</a:t>
            </a:r>
          </a:p>
        </p:txBody>
      </p:sp>
    </p:spTree>
    <p:extLst>
      <p:ext uri="{BB962C8B-B14F-4D97-AF65-F5344CB8AC3E}">
        <p14:creationId xmlns:p14="http://schemas.microsoft.com/office/powerpoint/2010/main" val="33428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1F1A-E069-4B9A-99F2-6FC356C7EE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A brief history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08848-CB78-4FD7-A753-AB6B1AD8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 by Mozilla </a:t>
            </a:r>
          </a:p>
          <a:p>
            <a:r>
              <a:rPr lang="en-US" dirty="0"/>
              <a:t>Relatively new language</a:t>
            </a:r>
          </a:p>
          <a:p>
            <a:pPr lvl="1"/>
            <a:r>
              <a:rPr lang="en-US" dirty="0"/>
              <a:t>Originally created July 7</a:t>
            </a:r>
            <a:r>
              <a:rPr lang="en-US" baseline="30000" dirty="0"/>
              <a:t>th, 2010</a:t>
            </a:r>
            <a:endParaRPr lang="en-US" dirty="0"/>
          </a:p>
          <a:p>
            <a:pPr lvl="1"/>
            <a:r>
              <a:rPr lang="en-US" dirty="0"/>
              <a:t>First numbered pre alpha release in January 2012</a:t>
            </a:r>
          </a:p>
          <a:p>
            <a:pPr lvl="1"/>
            <a:r>
              <a:rPr lang="en-US" dirty="0"/>
              <a:t>First stable release May 15</a:t>
            </a:r>
            <a:r>
              <a:rPr lang="en-US" baseline="30000" dirty="0"/>
              <a:t>th</a:t>
            </a:r>
            <a:r>
              <a:rPr lang="en-US" dirty="0"/>
              <a:t>, 2015</a:t>
            </a:r>
          </a:p>
          <a:p>
            <a:r>
              <a:rPr lang="en-US" dirty="0"/>
              <a:t>According to stack overflow popularity polls</a:t>
            </a:r>
          </a:p>
          <a:p>
            <a:pPr lvl="2"/>
            <a:r>
              <a:rPr lang="en-US" dirty="0"/>
              <a:t>2015: 3</a:t>
            </a:r>
            <a:r>
              <a:rPr lang="en-US" baseline="30000" dirty="0"/>
              <a:t>rd</a:t>
            </a:r>
            <a:r>
              <a:rPr lang="en-US" dirty="0"/>
              <a:t> most beloved language</a:t>
            </a:r>
          </a:p>
          <a:p>
            <a:pPr lvl="2"/>
            <a:r>
              <a:rPr lang="en-US" dirty="0"/>
              <a:t>2016-2019: 1</a:t>
            </a:r>
            <a:r>
              <a:rPr lang="en-US" baseline="30000" dirty="0"/>
              <a:t>st</a:t>
            </a:r>
            <a:r>
              <a:rPr lang="en-US" dirty="0"/>
              <a:t> most beloved language</a:t>
            </a:r>
          </a:p>
          <a:p>
            <a:endParaRPr lang="en-US" dirty="0"/>
          </a:p>
        </p:txBody>
      </p:sp>
      <p:pic>
        <p:nvPicPr>
          <p:cNvPr id="1026" name="Picture 2" descr="Image result for mozilla logo">
            <a:extLst>
              <a:ext uri="{FF2B5EF4-FFF2-40B4-BE49-F238E27FC236}">
                <a16:creationId xmlns:a16="http://schemas.microsoft.com/office/drawing/2014/main" id="{3A713ADA-0F00-4C26-A913-5256DFED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82880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0B2A-3796-4D09-B4F4-4FDD9D09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4A30-F145-4C41-9136-6E6AE79D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don’t always want to be passing around ownership that’s where borrowing comes in handy</a:t>
            </a:r>
          </a:p>
          <a:p>
            <a:r>
              <a:rPr lang="en-CA" dirty="0"/>
              <a:t>You can assign read only access using an &amp; in front of your variable name</a:t>
            </a:r>
          </a:p>
          <a:p>
            <a:r>
              <a:rPr lang="en-CA" dirty="0"/>
              <a:t>You can make mutable references but they have restrictions</a:t>
            </a:r>
          </a:p>
          <a:p>
            <a:pPr lvl="1"/>
            <a:r>
              <a:rPr lang="en-CA" dirty="0"/>
              <a:t>You are only allowed one mutable reference to a particular piece of data in a particular scope.</a:t>
            </a:r>
          </a:p>
        </p:txBody>
      </p:sp>
    </p:spTree>
    <p:extLst>
      <p:ext uri="{BB962C8B-B14F-4D97-AF65-F5344CB8AC3E}">
        <p14:creationId xmlns:p14="http://schemas.microsoft.com/office/powerpoint/2010/main" val="266511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5E92-CECE-460E-A19E-DE2F76A9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0253-D950-4024-AA77-520BAD27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Image result for guy petting a crab">
            <a:extLst>
              <a:ext uri="{FF2B5EF4-FFF2-40B4-BE49-F238E27FC236}">
                <a16:creationId xmlns:a16="http://schemas.microsoft.com/office/drawing/2014/main" id="{48C9F727-B1F4-443C-AB48-55EC32642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83" y="2619374"/>
            <a:ext cx="35242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EB8AF84-0189-45B2-BC84-4004E4D8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362200"/>
            <a:ext cx="9144001" cy="1371600"/>
          </a:xfrm>
        </p:spPr>
        <p:txBody>
          <a:bodyPr/>
          <a:lstStyle/>
          <a:p>
            <a:pPr algn="ctr"/>
            <a:br>
              <a:rPr lang="en-CA" dirty="0"/>
            </a:br>
            <a:endParaRPr lang="en-CA" dirty="0"/>
          </a:p>
        </p:txBody>
      </p:sp>
      <p:pic>
        <p:nvPicPr>
          <p:cNvPr id="5122" name="Picture 2" descr="Image result for ferris the crab">
            <a:extLst>
              <a:ext uri="{FF2B5EF4-FFF2-40B4-BE49-F238E27FC236}">
                <a16:creationId xmlns:a16="http://schemas.microsoft.com/office/drawing/2014/main" id="{A15785A7-4ED8-4041-B600-333ECC35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1" y="3429000"/>
            <a:ext cx="4229099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D8C142-E03E-42F3-A646-CB5027927D0A}"/>
              </a:ext>
            </a:extLst>
          </p:cNvPr>
          <p:cNvSpPr/>
          <p:nvPr/>
        </p:nvSpPr>
        <p:spPr>
          <a:xfrm flipH="1">
            <a:off x="3656012" y="1524000"/>
            <a:ext cx="3733800" cy="1676400"/>
          </a:xfrm>
          <a:prstGeom prst="wedgeRoundRectCallout">
            <a:avLst>
              <a:gd name="adj1" fmla="val -23080"/>
              <a:gd name="adj2" fmla="val 72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DD435-2CF8-4617-83DA-976BC65B8C40}"/>
              </a:ext>
            </a:extLst>
          </p:cNvPr>
          <p:cNvSpPr txBox="1"/>
          <p:nvPr/>
        </p:nvSpPr>
        <p:spPr>
          <a:xfrm>
            <a:off x="3827462" y="1577370"/>
            <a:ext cx="339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Now for my favorite part…The exercise!!!!</a:t>
            </a:r>
          </a:p>
        </p:txBody>
      </p:sp>
    </p:spTree>
    <p:extLst>
      <p:ext uri="{BB962C8B-B14F-4D97-AF65-F5344CB8AC3E}">
        <p14:creationId xmlns:p14="http://schemas.microsoft.com/office/powerpoint/2010/main" val="14374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4E8B-B3AE-4823-ADED-4E768978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Why Rust?</a:t>
            </a:r>
          </a:p>
        </p:txBody>
      </p:sp>
      <p:pic>
        <p:nvPicPr>
          <p:cNvPr id="3074" name="Picture 2" descr="Image result for why stock image">
            <a:extLst>
              <a:ext uri="{FF2B5EF4-FFF2-40B4-BE49-F238E27FC236}">
                <a16:creationId xmlns:a16="http://schemas.microsoft.com/office/drawing/2014/main" id="{E1E7ED51-D0A4-433D-84AD-C0ADC150A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r="13402" b="-2"/>
          <a:stretch/>
        </p:blipFill>
        <p:spPr bwMode="auto">
          <a:xfrm>
            <a:off x="1504781" y="1905001"/>
            <a:ext cx="4419599" cy="411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B45722-3EB1-46C1-AD39-AECF0106C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Incredibly fast, powerful, safe</a:t>
            </a:r>
          </a:p>
          <a:p>
            <a:pPr lvl="1"/>
            <a:r>
              <a:rPr lang="en-US" sz="2400" dirty="0"/>
              <a:t>Emphasizing how safely and efficiently it handles concurrency</a:t>
            </a:r>
          </a:p>
          <a:p>
            <a:r>
              <a:rPr lang="en-US" sz="2800" dirty="0"/>
              <a:t>Portable</a:t>
            </a:r>
          </a:p>
          <a:p>
            <a:r>
              <a:rPr lang="en-US" dirty="0"/>
              <a:t>No Garbage collection/memory management </a:t>
            </a:r>
          </a:p>
          <a:p>
            <a:r>
              <a:rPr lang="en-US" dirty="0"/>
              <a:t>Game Development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77E-C298-4A5B-839A-4920E15C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No garbage collection? How?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145D-A65F-4434-9376-2364E8BD3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One of rusts biggest advantages</a:t>
            </a:r>
          </a:p>
          <a:p>
            <a:r>
              <a:rPr lang="en-US" dirty="0"/>
              <a:t>In comparison to C and C++ </a:t>
            </a:r>
          </a:p>
          <a:p>
            <a:pPr lvl="1"/>
            <a:r>
              <a:rPr lang="en-US" sz="2400"/>
              <a:t>Automated</a:t>
            </a:r>
          </a:p>
          <a:p>
            <a:pPr lvl="1"/>
            <a:r>
              <a:rPr lang="en-US" sz="2400"/>
              <a:t>Removes tedious work</a:t>
            </a:r>
          </a:p>
          <a:p>
            <a:r>
              <a:rPr lang="en-US" dirty="0"/>
              <a:t>Compiler takes care of it !</a:t>
            </a:r>
          </a:p>
          <a:p>
            <a:pPr lvl="1"/>
            <a:r>
              <a:rPr lang="en-US" sz="2400"/>
              <a:t>Finds unused variables and disposes of them to free up memory</a:t>
            </a:r>
          </a:p>
          <a:p>
            <a:pPr lvl="1"/>
            <a:endParaRPr lang="en-US" sz="2400"/>
          </a:p>
        </p:txBody>
      </p:sp>
      <p:pic>
        <p:nvPicPr>
          <p:cNvPr id="4098" name="Picture 2" descr="Image result for tech stock photos">
            <a:extLst>
              <a:ext uri="{FF2B5EF4-FFF2-40B4-BE49-F238E27FC236}">
                <a16:creationId xmlns:a16="http://schemas.microsoft.com/office/drawing/2014/main" id="{EA8A45A0-FF25-4217-A869-FB64C089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5" r="2709" b="-2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547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04D3-4E0C-47F7-B84A-2EED8E13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Web development ?</a:t>
            </a:r>
            <a:endParaRPr lang="en-CA" dirty="0"/>
          </a:p>
        </p:txBody>
      </p:sp>
      <p:pic>
        <p:nvPicPr>
          <p:cNvPr id="5122" name="Picture 2" descr="Image result for web development">
            <a:extLst>
              <a:ext uri="{FF2B5EF4-FFF2-40B4-BE49-F238E27FC236}">
                <a16:creationId xmlns:a16="http://schemas.microsoft.com/office/drawing/2014/main" id="{41E9165F-7C66-46B0-BA8B-11E08EAAE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2" r="7453"/>
          <a:stretch/>
        </p:blipFill>
        <p:spPr bwMode="auto">
          <a:xfrm>
            <a:off x="1504781" y="1905001"/>
            <a:ext cx="4419599" cy="411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5508B-7FCA-4104-B920-41045640C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(WASM)</a:t>
            </a:r>
          </a:p>
          <a:p>
            <a:pPr lvl="1"/>
            <a:r>
              <a:rPr lang="en-US" sz="2400" dirty="0"/>
              <a:t>Designed to work alongside JS</a:t>
            </a:r>
          </a:p>
          <a:p>
            <a:r>
              <a:rPr lang="en-US" dirty="0"/>
              <a:t>Compared to Ruby or flask</a:t>
            </a:r>
            <a:endParaRPr lang="en-CA" dirty="0"/>
          </a:p>
          <a:p>
            <a:pPr lvl="1"/>
            <a:r>
              <a:rPr lang="en-CA" dirty="0"/>
              <a:t>Shows potential, not quite there yet</a:t>
            </a:r>
            <a:endParaRPr lang="en-US" dirty="0"/>
          </a:p>
        </p:txBody>
      </p:sp>
      <p:pic>
        <p:nvPicPr>
          <p:cNvPr id="4098" name="Picture 2" descr="Image result for ferris the crab">
            <a:extLst>
              <a:ext uri="{FF2B5EF4-FFF2-40B4-BE49-F238E27FC236}">
                <a16:creationId xmlns:a16="http://schemas.microsoft.com/office/drawing/2014/main" id="{74DFE4BF-6DFA-469F-9548-6C908BB11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452" y="5029200"/>
            <a:ext cx="2580662" cy="1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31D7DFF-9B34-4FB9-93B2-FDDF09A42678}"/>
              </a:ext>
            </a:extLst>
          </p:cNvPr>
          <p:cNvSpPr/>
          <p:nvPr/>
        </p:nvSpPr>
        <p:spPr>
          <a:xfrm flipH="1">
            <a:off x="8228011" y="4419600"/>
            <a:ext cx="2363953" cy="80009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D4B48-8332-4B14-8E7C-A324FFB11F8F}"/>
              </a:ext>
            </a:extLst>
          </p:cNvPr>
          <p:cNvSpPr txBox="1"/>
          <p:nvPr/>
        </p:nvSpPr>
        <p:spPr>
          <a:xfrm>
            <a:off x="8286370" y="4527261"/>
            <a:ext cx="2247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We’ll get there someday though, I just know it!!</a:t>
            </a:r>
          </a:p>
        </p:txBody>
      </p:sp>
    </p:spTree>
    <p:extLst>
      <p:ext uri="{BB962C8B-B14F-4D97-AF65-F5344CB8AC3E}">
        <p14:creationId xmlns:p14="http://schemas.microsoft.com/office/powerpoint/2010/main" val="37169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E31A-602A-4349-9706-A4F8A1FA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Safety First 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1F84-827B-4521-8647-C5D2BF31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Why rust is safer than other languages?</a:t>
            </a:r>
          </a:p>
          <a:p>
            <a:pPr lvl="1"/>
            <a:r>
              <a:rPr lang="en-US" dirty="0"/>
              <a:t>Rust is completely memory safe!</a:t>
            </a:r>
          </a:p>
          <a:p>
            <a:pPr lvl="1"/>
            <a:r>
              <a:rPr lang="en-US" dirty="0"/>
              <a:t>Checking at compile time that eliminates large classes of programming errors</a:t>
            </a:r>
          </a:p>
          <a:p>
            <a:pPr lvl="2"/>
            <a:r>
              <a:rPr lang="en-US" sz="2000" dirty="0"/>
              <a:t>The rust compiler does the checking for you and finds whether you’ve made any of these mistakes</a:t>
            </a:r>
          </a:p>
          <a:p>
            <a:pPr lvl="2"/>
            <a:r>
              <a:rPr lang="en-US" sz="2000" dirty="0"/>
              <a:t>This allows you to be confident that you haven’t overlooked these errors</a:t>
            </a:r>
          </a:p>
          <a:p>
            <a:endParaRPr lang="en-US" sz="2000" dirty="0"/>
          </a:p>
          <a:p>
            <a:pPr lvl="1"/>
            <a:endParaRPr lang="en-CA" dirty="0"/>
          </a:p>
        </p:txBody>
      </p:sp>
      <p:pic>
        <p:nvPicPr>
          <p:cNvPr id="1026" name="Picture 2" descr="Image result for safe and sound">
            <a:extLst>
              <a:ext uri="{FF2B5EF4-FFF2-40B4-BE49-F238E27FC236}">
                <a16:creationId xmlns:a16="http://schemas.microsoft.com/office/drawing/2014/main" id="{8913D430-CADA-4AD2-A479-23F90689D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8" r="9187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66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9D67-7743-4BFF-8ED7-3B534761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What is Cargo?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AA082-A08B-41CE-B516-B4F5972D5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Cargo is Rust’s build system and Package manager</a:t>
            </a:r>
          </a:p>
          <a:p>
            <a:r>
              <a:rPr lang="en-US" dirty="0"/>
              <a:t>Cargo handles</a:t>
            </a:r>
          </a:p>
          <a:p>
            <a:pPr lvl="1"/>
            <a:r>
              <a:rPr lang="en-US" sz="2400" dirty="0"/>
              <a:t>Building your code</a:t>
            </a:r>
          </a:p>
          <a:p>
            <a:pPr lvl="1"/>
            <a:r>
              <a:rPr lang="en-US" sz="2400" dirty="0"/>
              <a:t>Downloading libraries </a:t>
            </a:r>
          </a:p>
          <a:p>
            <a:pPr lvl="1"/>
            <a:r>
              <a:rPr lang="en-US" sz="2400" dirty="0"/>
              <a:t>Building those libraries</a:t>
            </a:r>
          </a:p>
          <a:p>
            <a:endParaRPr lang="en-US" dirty="0"/>
          </a:p>
        </p:txBody>
      </p:sp>
      <p:pic>
        <p:nvPicPr>
          <p:cNvPr id="2050" name="Picture 2" descr="Image result for cargo">
            <a:extLst>
              <a:ext uri="{FF2B5EF4-FFF2-40B4-BE49-F238E27FC236}">
                <a16:creationId xmlns:a16="http://schemas.microsoft.com/office/drawing/2014/main" id="{1E5D0054-4870-4F2F-89AB-C7DF1DB1C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r="16668" b="-2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415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1632</Words>
  <Application>Microsoft Office PowerPoint</Application>
  <PresentationFormat>Custom</PresentationFormat>
  <Paragraphs>233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Corbel</vt:lpstr>
      <vt:lpstr>Digital Blue Tunnel 16x9</vt:lpstr>
      <vt:lpstr>RUST:  An Introduction</vt:lpstr>
      <vt:lpstr>First Meet Ferris, The Crab</vt:lpstr>
      <vt:lpstr>What is Rust?</vt:lpstr>
      <vt:lpstr>A brief history</vt:lpstr>
      <vt:lpstr>Why Rust?</vt:lpstr>
      <vt:lpstr>No garbage collection? How?</vt:lpstr>
      <vt:lpstr>Web development ?</vt:lpstr>
      <vt:lpstr>Safety First !</vt:lpstr>
      <vt:lpstr>What is Cargo?</vt:lpstr>
      <vt:lpstr>Installation Process </vt:lpstr>
      <vt:lpstr>Versioning console commands</vt:lpstr>
      <vt:lpstr>Let’s set up our VS Code before we begin! </vt:lpstr>
      <vt:lpstr>Some Useful extensions</vt:lpstr>
      <vt:lpstr>Breakpoint Setup</vt:lpstr>
      <vt:lpstr>Breakpoint Setup</vt:lpstr>
      <vt:lpstr>Let's create a new project in VS Code!</vt:lpstr>
      <vt:lpstr>A Quick Note on Naming</vt:lpstr>
      <vt:lpstr>Getting Started</vt:lpstr>
      <vt:lpstr>Getting Started</vt:lpstr>
      <vt:lpstr>Getting Started</vt:lpstr>
      <vt:lpstr>That’s it, thanks for listening!</vt:lpstr>
      <vt:lpstr>Getting Started</vt:lpstr>
      <vt:lpstr>Additional Cargo Commands</vt:lpstr>
      <vt:lpstr>Getting Started</vt:lpstr>
      <vt:lpstr>Functions</vt:lpstr>
      <vt:lpstr>Functions</vt:lpstr>
      <vt:lpstr>Calling Functions</vt:lpstr>
      <vt:lpstr>Calling Functions</vt:lpstr>
      <vt:lpstr>String Formatting</vt:lpstr>
      <vt:lpstr>Variables</vt:lpstr>
      <vt:lpstr>Variables</vt:lpstr>
      <vt:lpstr>Variables</vt:lpstr>
      <vt:lpstr>IF Expressions</vt:lpstr>
      <vt:lpstr>Loops</vt:lpstr>
      <vt:lpstr>Match</vt:lpstr>
      <vt:lpstr>Packages and Crate</vt:lpstr>
      <vt:lpstr>Using Crates</vt:lpstr>
      <vt:lpstr>Crate Examples</vt:lpstr>
      <vt:lpstr>Ownership</vt:lpstr>
      <vt:lpstr>Borrowing</vt:lpstr>
      <vt:lpstr>Thanks For Listening!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RUST:  An Introduction</dc:title>
  <dc:creator>Anthony Loughlin</dc:creator>
  <cp:lastModifiedBy>Anthony Loughlin</cp:lastModifiedBy>
  <cp:revision>21</cp:revision>
  <dcterms:created xsi:type="dcterms:W3CDTF">2020-03-12T23:08:29Z</dcterms:created>
  <dcterms:modified xsi:type="dcterms:W3CDTF">2020-03-13T02:38:17Z</dcterms:modified>
</cp:coreProperties>
</file>